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80" r:id="rId3"/>
    <p:sldId id="282" r:id="rId4"/>
    <p:sldId id="283" r:id="rId5"/>
    <p:sldId id="291" r:id="rId6"/>
    <p:sldId id="284" r:id="rId7"/>
    <p:sldId id="290" r:id="rId8"/>
    <p:sldId id="289" r:id="rId9"/>
    <p:sldId id="281" r:id="rId10"/>
  </p:sldIdLst>
  <p:sldSz cx="9144000" cy="6858000" type="screen4x3"/>
  <p:notesSz cx="7077075" cy="9051925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Segoe UI" panose="020B0502040204020203" pitchFamily="34" charset="0"/>
      <p:regular r:id="rId17"/>
      <p:bold r:id="rId18"/>
      <p:italic r:id="rId19"/>
      <p:boldItalic r:id="rId20"/>
    </p:embeddedFont>
    <p:embeddedFont>
      <p:font typeface="Perpetua" panose="02020502060401020303" pitchFamily="18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50" autoAdjust="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2532" y="-108"/>
      </p:cViewPr>
      <p:guideLst>
        <p:guide orient="horz" pos="2851"/>
        <p:guide pos="222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8B8DF-24AD-4F40-BBFC-89725AEAF415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597758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597758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2352DE-026B-4B56-8316-D39959E3BD6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420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9D4B4-0EC2-42AE-ABEC-26842DCC58CF}" type="datetimeFigureOut">
              <a:rPr lang="en-US" smtClean="0"/>
              <a:pPr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6350" y="679450"/>
            <a:ext cx="4524375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299665"/>
            <a:ext cx="5661660" cy="4073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97758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597758"/>
            <a:ext cx="3066733" cy="45259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05E4-9E70-4B8C-B294-1B0219D9996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019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48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105E4-9E70-4B8C-B294-1B0219D9996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458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600" y="5072401"/>
            <a:ext cx="7772400" cy="860425"/>
          </a:xfrm>
        </p:spPr>
        <p:txBody>
          <a:bodyPr anchor="b" anchorCtr="0"/>
          <a:lstStyle>
            <a:lvl1pPr algn="l"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791200"/>
            <a:ext cx="7753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5334000" cy="4602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0" y="1523999"/>
            <a:ext cx="2855915" cy="4602165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1524000"/>
            <a:ext cx="5111750" cy="4602163"/>
          </a:xfrm>
        </p:spPr>
        <p:txBody>
          <a:bodyPr/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2000">
                <a:solidFill>
                  <a:schemeClr val="bg2"/>
                </a:solidFill>
              </a:defRPr>
            </a:lvl2pPr>
            <a:lvl3pPr>
              <a:defRPr sz="2000">
                <a:solidFill>
                  <a:schemeClr val="bg2"/>
                </a:solidFill>
              </a:defRPr>
            </a:lvl3pPr>
            <a:lvl4pPr>
              <a:defRPr sz="1600">
                <a:solidFill>
                  <a:schemeClr val="bg2"/>
                </a:solidFill>
              </a:defRPr>
            </a:lvl4pPr>
            <a:lvl5pPr>
              <a:defRPr sz="1600">
                <a:solidFill>
                  <a:schemeClr val="bg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48000" cy="4297363"/>
          </a:xfrm>
        </p:spPr>
        <p:txBody>
          <a:bodyPr/>
          <a:lstStyle>
            <a:lvl1pPr marL="0" indent="0">
              <a:lnSpc>
                <a:spcPts val="1600"/>
              </a:lnSpc>
              <a:buNone/>
              <a:defRPr sz="1400">
                <a:solidFill>
                  <a:schemeClr val="bg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5194800"/>
            <a:ext cx="3962400" cy="338139"/>
          </a:xfrm>
        </p:spPr>
        <p:txBody>
          <a:bodyPr anchor="b"/>
          <a:lstStyle>
            <a:lvl1pPr algn="l">
              <a:defRPr sz="18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304800"/>
            <a:ext cx="9144000" cy="4724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" y="5499601"/>
            <a:ext cx="3962400" cy="804863"/>
          </a:xfrm>
        </p:spPr>
        <p:txBody>
          <a:bodyPr>
            <a:normAutofit/>
          </a:bodyPr>
          <a:lstStyle>
            <a:lvl1pPr marL="0" indent="0">
              <a:lnSpc>
                <a:spcPts val="1400"/>
              </a:lnSpc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533400" y="1447801"/>
            <a:ext cx="8305800" cy="4678364"/>
          </a:xfrm>
        </p:spPr>
        <p:txBody>
          <a:bodyPr/>
          <a:lstStyle>
            <a:lvl1pPr marL="173038" indent="-173038">
              <a:lnSpc>
                <a:spcPts val="2600"/>
              </a:lnSpc>
              <a:buFont typeface="Arial" pitchFamily="34" charset="0"/>
              <a:buChar char="•"/>
              <a:defRPr sz="2400" b="0"/>
            </a:lvl1pPr>
            <a:lvl2pPr marL="684213" indent="-227013">
              <a:lnSpc>
                <a:spcPts val="2600"/>
              </a:lnSpc>
              <a:defRPr sz="2000"/>
            </a:lvl2pPr>
            <a:lvl3pPr marL="1087438" indent="-173038">
              <a:lnSpc>
                <a:spcPts val="2600"/>
              </a:lnSpc>
              <a:defRPr sz="1800"/>
            </a:lvl3pPr>
            <a:lvl4pPr marL="1541463" indent="-169863">
              <a:lnSpc>
                <a:spcPts val="2600"/>
              </a:lnSpc>
              <a:defRPr sz="1600"/>
            </a:lvl4pPr>
            <a:lvl5pPr marL="2001838" indent="-173038">
              <a:lnSpc>
                <a:spcPts val="2600"/>
              </a:lnSpc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2438400" y="3054000"/>
            <a:ext cx="63246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2438400" y="1635600"/>
            <a:ext cx="63246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2438400" y="2344800"/>
            <a:ext cx="63246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2438400" y="3763200"/>
            <a:ext cx="63246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2438400" y="4472400"/>
            <a:ext cx="63246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2438400" y="5181600"/>
            <a:ext cx="6324600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8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9812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810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2362200" cy="205739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>
          <a:xfrm>
            <a:off x="2971800" y="1524000"/>
            <a:ext cx="5715000" cy="20573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3638070"/>
            <a:ext cx="2362200" cy="2057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15"/>
          </p:nvPr>
        </p:nvSpPr>
        <p:spPr>
          <a:xfrm>
            <a:off x="2971800" y="3638070"/>
            <a:ext cx="3657600" cy="2057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048001"/>
            <a:ext cx="2743200" cy="266699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/>
          </p:nvPr>
        </p:nvSpPr>
        <p:spPr>
          <a:xfrm>
            <a:off x="3238500" y="3048001"/>
            <a:ext cx="2743200" cy="266699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4"/>
          </p:nvPr>
        </p:nvSpPr>
        <p:spPr>
          <a:xfrm>
            <a:off x="6019800" y="3048001"/>
            <a:ext cx="2743200" cy="2666999"/>
          </a:xfrm>
        </p:spPr>
        <p:txBody>
          <a:bodyPr lIns="274320" tIns="0" rIns="182880">
            <a:normAutofit/>
          </a:bodyPr>
          <a:lstStyle>
            <a:lvl1pPr>
              <a:lnSpc>
                <a:spcPts val="2000"/>
              </a:lnSpc>
              <a:defRPr sz="1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1493837"/>
            <a:ext cx="2743200" cy="1477963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16"/>
          </p:nvPr>
        </p:nvSpPr>
        <p:spPr>
          <a:xfrm>
            <a:off x="3276600" y="1493837"/>
            <a:ext cx="2667000" cy="1477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3"/>
          <p:cNvSpPr>
            <a:spLocks noGrp="1"/>
          </p:cNvSpPr>
          <p:nvPr>
            <p:ph sz="half" idx="17"/>
          </p:nvPr>
        </p:nvSpPr>
        <p:spPr>
          <a:xfrm>
            <a:off x="6019800" y="1493837"/>
            <a:ext cx="2743200" cy="1477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24000"/>
            <a:ext cx="4040188" cy="304801"/>
          </a:xfrm>
          <a:solidFill>
            <a:schemeClr val="accent4"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4040188" cy="4068763"/>
          </a:xfrm>
        </p:spPr>
        <p:txBody>
          <a:bodyPr/>
          <a:lstStyle>
            <a:lvl1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2000"/>
            </a:lvl1pPr>
            <a:lvl2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lnSpc>
                <a:spcPct val="100000"/>
              </a:lnSpc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828800"/>
            <a:ext cx="4041775" cy="4068763"/>
          </a:xfrm>
        </p:spPr>
        <p:txBody>
          <a:bodyPr/>
          <a:lstStyle>
            <a:lvl1pPr>
              <a:buClr>
                <a:schemeClr val="accent1">
                  <a:lumMod val="20000"/>
                  <a:lumOff val="80000"/>
                </a:schemeClr>
              </a:buClr>
              <a:defRPr sz="2000"/>
            </a:lvl1pPr>
            <a:lvl2pPr>
              <a:buClr>
                <a:schemeClr val="accent1">
                  <a:lumMod val="20000"/>
                  <a:lumOff val="80000"/>
                </a:schemeClr>
              </a:buClr>
              <a:defRPr sz="2000"/>
            </a:lvl2pPr>
            <a:lvl3pPr>
              <a:buClr>
                <a:schemeClr val="accent1">
                  <a:lumMod val="20000"/>
                  <a:lumOff val="80000"/>
                </a:schemeClr>
              </a:buClr>
              <a:defRPr sz="1800"/>
            </a:lvl3pPr>
            <a:lvl4pPr>
              <a:buClr>
                <a:schemeClr val="accent1">
                  <a:lumMod val="20000"/>
                  <a:lumOff val="80000"/>
                </a:schemeClr>
              </a:buClr>
              <a:defRPr sz="1600"/>
            </a:lvl4pPr>
            <a:lvl5pPr>
              <a:buClr>
                <a:schemeClr val="accent1">
                  <a:lumMod val="20000"/>
                  <a:lumOff val="80000"/>
                </a:schemeClr>
              </a:buCl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2"/>
          </p:nvPr>
        </p:nvSpPr>
        <p:spPr>
          <a:xfrm>
            <a:off x="4648200" y="1524001"/>
            <a:ext cx="4040188" cy="304801"/>
          </a:xfrm>
          <a:solidFill>
            <a:schemeClr val="accent4">
              <a:alpha val="39000"/>
            </a:schemeClr>
          </a:solidFill>
        </p:spPr>
        <p:txBody>
          <a:bodyPr tIns="27432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bg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4400" y="342437"/>
            <a:ext cx="8229600" cy="6397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90600"/>
            <a:ext cx="8229600" cy="5135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0585" y="6630015"/>
            <a:ext cx="2895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600600"/>
            <a:ext cx="2133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2"/>
                </a:solidFill>
                <a:latin typeface="Segoe UI" pitchFamily="34" charset="0"/>
                <a:cs typeface="Segoe UI" pitchFamily="34" charset="0"/>
              </a:defRPr>
            </a:lvl1pPr>
          </a:lstStyle>
          <a:p>
            <a:fld id="{81582BD6-FC20-4557-852B-8433F8572D3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57800" y="2895600"/>
            <a:ext cx="1219200" cy="106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0200" y="2667000"/>
            <a:ext cx="1447800" cy="1371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Perpetu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60" r:id="rId3"/>
    <p:sldLayoutId id="2147483651" r:id="rId4"/>
    <p:sldLayoutId id="2147483652" r:id="rId5"/>
    <p:sldLayoutId id="2147483661" r:id="rId6"/>
    <p:sldLayoutId id="2147483662" r:id="rId7"/>
    <p:sldLayoutId id="2147483653" r:id="rId8"/>
    <p:sldLayoutId id="2147483654" r:id="rId9"/>
    <p:sldLayoutId id="2147483655" r:id="rId10"/>
    <p:sldLayoutId id="2147483656" r:id="rId11"/>
    <p:sldLayoutId id="2147483664" r:id="rId12"/>
    <p:sldLayoutId id="2147483657" r:id="rId13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 baseline="0">
          <a:solidFill>
            <a:schemeClr val="bg2"/>
          </a:solidFill>
          <a:latin typeface="+mj-lt"/>
          <a:ea typeface="+mj-ea"/>
          <a:cs typeface="Segoe UI" pitchFamily="34" charset="0"/>
        </a:defRPr>
      </a:lvl1pPr>
    </p:titleStyle>
    <p:bodyStyle>
      <a:lvl1pPr marL="173038" indent="-173038" algn="l" defTabSz="914400" rtl="0" eaLnBrk="1" latinLnBrk="0" hangingPunct="1">
        <a:lnSpc>
          <a:spcPct val="100000"/>
        </a:lnSpc>
        <a:spcBef>
          <a:spcPct val="20000"/>
        </a:spcBef>
        <a:buClr>
          <a:schemeClr val="bg2"/>
        </a:buClr>
        <a:buSzPct val="70000"/>
        <a:buFont typeface="Arial" pitchFamily="34" charset="0"/>
        <a:buChar char="•"/>
        <a:defRPr sz="3200" kern="1200">
          <a:solidFill>
            <a:schemeClr val="bg2"/>
          </a:solidFill>
          <a:latin typeface="+mn-lt"/>
          <a:ea typeface="+mn-ea"/>
          <a:cs typeface="Segoe UI" pitchFamily="34" charset="0"/>
        </a:defRPr>
      </a:lvl1pPr>
      <a:lvl2pPr marL="627063" indent="-169863" algn="l" defTabSz="914400" rtl="0" eaLnBrk="1" latinLnBrk="0" hangingPunct="1">
        <a:lnSpc>
          <a:spcPct val="100000"/>
        </a:lnSpc>
        <a:spcBef>
          <a:spcPct val="20000"/>
        </a:spcBef>
        <a:buClr>
          <a:schemeClr val="bg2"/>
        </a:buClr>
        <a:buSzPct val="70000"/>
        <a:buFont typeface="Arial" pitchFamily="34" charset="0"/>
        <a:buChar char="•"/>
        <a:defRPr sz="2800" kern="1200">
          <a:solidFill>
            <a:schemeClr val="bg2"/>
          </a:solidFill>
          <a:latin typeface="+mn-lt"/>
          <a:ea typeface="+mn-ea"/>
          <a:cs typeface="Segoe UI" pitchFamily="34" charset="0"/>
        </a:defRPr>
      </a:lvl2pPr>
      <a:lvl3pPr marL="10302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2"/>
        </a:buClr>
        <a:buSzPct val="70000"/>
        <a:buFont typeface="Arial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Segoe UI" pitchFamily="34" charset="0"/>
        </a:defRPr>
      </a:lvl3pPr>
      <a:lvl4pPr marL="1482725" indent="-111125" algn="l" defTabSz="914400" rtl="0" eaLnBrk="1" latinLnBrk="0" hangingPunct="1">
        <a:lnSpc>
          <a:spcPct val="100000"/>
        </a:lnSpc>
        <a:spcBef>
          <a:spcPct val="20000"/>
        </a:spcBef>
        <a:buClr>
          <a:schemeClr val="bg2"/>
        </a:buClr>
        <a:buSzPct val="70000"/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Segoe UI" pitchFamily="34" charset="0"/>
        </a:defRPr>
      </a:lvl4pPr>
      <a:lvl5pPr marL="1944688" indent="-115888" algn="l" defTabSz="914400" rtl="0" eaLnBrk="1" latinLnBrk="0" hangingPunct="1">
        <a:lnSpc>
          <a:spcPct val="100000"/>
        </a:lnSpc>
        <a:spcBef>
          <a:spcPct val="20000"/>
        </a:spcBef>
        <a:buClr>
          <a:schemeClr val="bg2"/>
        </a:buClr>
        <a:buSzPct val="70000"/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collaborative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contentbuilder.merlot.org/toolkit/html/stitch.php?s=1700371281896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a/necollaborative.org/projects/?pli=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urveymonkey.com/s/CN37VTV" TargetMode="External"/><Relationship Id="rId3" Type="http://schemas.openxmlformats.org/officeDocument/2006/relationships/hyperlink" Target="http://www.necollaborative.org/docs/NC14TWC-Collaborative-All.pdf" TargetMode="External"/><Relationship Id="rId7" Type="http://schemas.openxmlformats.org/officeDocument/2006/relationships/hyperlink" Target="http://www.necollaborative.org/docs/SurveySummary_12082014.pdf" TargetMode="External"/><Relationship Id="rId2" Type="http://schemas.openxmlformats.org/officeDocument/2006/relationships/hyperlink" Target="http://www.necollaborative.org/docs/The%20Collaborative%202014%20Teacher%20Working%20Conditions%20Survey%20Analysis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ecollaborative.org/docs/Teacher%20Turnover%20Comparisons%202014.pdf" TargetMode="External"/><Relationship Id="rId5" Type="http://schemas.openxmlformats.org/officeDocument/2006/relationships/hyperlink" Target="http://www.necollaborative.org/docs/Collaborative%20Excerpts%2012-12-14.pdf" TargetMode="External"/><Relationship Id="rId4" Type="http://schemas.openxmlformats.org/officeDocument/2006/relationships/hyperlink" Target="http://www.necollaborative.org/docs/TTR%20Collaborative%20Excerpts.pd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 smtClean="0"/>
              <a:t>Superintendent Update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Collaborative to Support Initially Licensed Professionals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60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Collaborative </a:t>
            </a:r>
            <a:r>
              <a:rPr lang="en-US" dirty="0" smtClean="0"/>
              <a:t>Highlights </a:t>
            </a:r>
            <a:r>
              <a:rPr lang="en-US" dirty="0"/>
              <a:t>over the </a:t>
            </a:r>
            <a:r>
              <a:rPr lang="en-US" dirty="0" smtClean="0"/>
              <a:t>Years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6"/>
          </p:nvPr>
        </p:nvSpPr>
        <p:spPr>
          <a:xfrm>
            <a:off x="1971471" y="1447800"/>
            <a:ext cx="6770061" cy="838200"/>
          </a:xfrm>
        </p:spPr>
        <p:txBody>
          <a:bodyPr>
            <a:normAutofit/>
          </a:bodyPr>
          <a:lstStyle/>
          <a:p>
            <a:r>
              <a:rPr lang="en-US" sz="2800" dirty="0"/>
              <a:t>Networking / </a:t>
            </a:r>
            <a:r>
              <a:rPr lang="en-US" sz="2800" dirty="0" smtClean="0"/>
              <a:t>Collaboration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17"/>
          </p:nvPr>
        </p:nvSpPr>
        <p:spPr>
          <a:xfrm>
            <a:off x="1971471" y="2133600"/>
            <a:ext cx="6770061" cy="838200"/>
          </a:xfrm>
        </p:spPr>
        <p:txBody>
          <a:bodyPr>
            <a:normAutofit/>
          </a:bodyPr>
          <a:lstStyle/>
          <a:p>
            <a:pPr lvl="0"/>
            <a:r>
              <a:rPr lang="en-US" sz="2800" dirty="0"/>
              <a:t>Resources – BTWP -- </a:t>
            </a:r>
            <a:r>
              <a:rPr lang="en-US" sz="2800" dirty="0" smtClean="0">
                <a:hlinkClick r:id="rId3"/>
              </a:rPr>
              <a:t>Websites</a:t>
            </a:r>
            <a:endParaRPr lang="en-US" sz="2800" dirty="0"/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8"/>
          </p:nvPr>
        </p:nvSpPr>
        <p:spPr>
          <a:xfrm>
            <a:off x="1971471" y="3571973"/>
            <a:ext cx="6770061" cy="83820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2800" dirty="0"/>
              <a:t>Lateral Orientation Entry Project</a:t>
            </a:r>
          </a:p>
          <a:p>
            <a:pPr lvl="0">
              <a:spcBef>
                <a:spcPts val="0"/>
              </a:spcBef>
            </a:pPr>
            <a:r>
              <a:rPr lang="en-US" sz="2000" dirty="0"/>
              <a:t>– </a:t>
            </a:r>
            <a:r>
              <a:rPr lang="en-US" sz="2000" dirty="0">
                <a:hlinkClick r:id="rId4"/>
              </a:rPr>
              <a:t>Online Modules</a:t>
            </a:r>
            <a:r>
              <a:rPr lang="en-US" sz="2000" dirty="0"/>
              <a:t> – EDUC 225</a:t>
            </a:r>
            <a:endParaRPr lang="en-US" sz="2800" dirty="0"/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9"/>
          </p:nvPr>
        </p:nvSpPr>
        <p:spPr>
          <a:xfrm>
            <a:off x="1971471" y="4269365"/>
            <a:ext cx="6770061" cy="8382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2800" dirty="0"/>
              <a:t>Annual Conference(s)</a:t>
            </a:r>
          </a:p>
          <a:p>
            <a:pPr lvl="0">
              <a:spcBef>
                <a:spcPts val="0"/>
              </a:spcBef>
            </a:pPr>
            <a:r>
              <a:rPr lang="en-US" sz="2000" dirty="0"/>
              <a:t>– Fall Drive-In -- Spring</a:t>
            </a:r>
          </a:p>
        </p:txBody>
      </p:sp>
      <p:sp>
        <p:nvSpPr>
          <p:cNvPr id="45" name="Text Placeholder 44"/>
          <p:cNvSpPr>
            <a:spLocks noGrp="1"/>
          </p:cNvSpPr>
          <p:nvPr>
            <p:ph type="body" sz="quarter" idx="20"/>
          </p:nvPr>
        </p:nvSpPr>
        <p:spPr>
          <a:xfrm>
            <a:off x="1971471" y="5041576"/>
            <a:ext cx="6770061" cy="8382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2800" dirty="0"/>
              <a:t>TWC &amp; Turnover Data Review</a:t>
            </a:r>
          </a:p>
          <a:p>
            <a:pPr lvl="0">
              <a:spcBef>
                <a:spcPts val="0"/>
              </a:spcBef>
            </a:pPr>
            <a:r>
              <a:rPr lang="en-US" sz="2000" dirty="0"/>
              <a:t>– Help Drive Support Efforts</a:t>
            </a:r>
          </a:p>
        </p:txBody>
      </p:sp>
      <p:sp>
        <p:nvSpPr>
          <p:cNvPr id="24" name="Trapezoid 23"/>
          <p:cNvSpPr/>
          <p:nvPr/>
        </p:nvSpPr>
        <p:spPr>
          <a:xfrm>
            <a:off x="762000" y="1568970"/>
            <a:ext cx="990600" cy="533400"/>
          </a:xfrm>
          <a:prstGeom prst="trapezoid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Item 1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6" name="Text Placeholder 45"/>
          <p:cNvSpPr>
            <a:spLocks noGrp="1"/>
          </p:cNvSpPr>
          <p:nvPr>
            <p:ph type="body" sz="quarter" idx="15"/>
          </p:nvPr>
        </p:nvSpPr>
        <p:spPr>
          <a:xfrm>
            <a:off x="1971471" y="2847681"/>
            <a:ext cx="7096329" cy="838200"/>
          </a:xfrm>
        </p:spPr>
        <p:txBody>
          <a:bodyPr>
            <a:normAutofit/>
          </a:bodyPr>
          <a:lstStyle/>
          <a:p>
            <a:pPr lvl="0"/>
            <a:r>
              <a:rPr lang="en-US" sz="2800" dirty="0"/>
              <a:t>Partnerships – IHEs -- </a:t>
            </a:r>
            <a:r>
              <a:rPr lang="en-US" sz="2800" dirty="0" smtClean="0"/>
              <a:t>DPI</a:t>
            </a:r>
            <a:endParaRPr lang="en-US" sz="2800" dirty="0"/>
          </a:p>
        </p:txBody>
      </p:sp>
      <p:sp>
        <p:nvSpPr>
          <p:cNvPr id="25" name="Trapezoid 24"/>
          <p:cNvSpPr/>
          <p:nvPr/>
        </p:nvSpPr>
        <p:spPr>
          <a:xfrm>
            <a:off x="762000" y="2285250"/>
            <a:ext cx="990600" cy="533400"/>
          </a:xfrm>
          <a:prstGeom prst="trapezoid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Item 2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1" name="Trapezoid 30"/>
          <p:cNvSpPr/>
          <p:nvPr/>
        </p:nvSpPr>
        <p:spPr>
          <a:xfrm>
            <a:off x="762000" y="3001530"/>
            <a:ext cx="990600" cy="533400"/>
          </a:xfrm>
          <a:prstGeom prst="trapezoid">
            <a:avLst/>
          </a:prstGeom>
          <a:solidFill>
            <a:schemeClr val="accent3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Item 3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2" name="Trapezoid 31"/>
          <p:cNvSpPr/>
          <p:nvPr/>
        </p:nvSpPr>
        <p:spPr>
          <a:xfrm>
            <a:off x="762000" y="3717810"/>
            <a:ext cx="990600" cy="533400"/>
          </a:xfrm>
          <a:prstGeom prst="trapezoid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Item 4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3" name="Trapezoid 32"/>
          <p:cNvSpPr/>
          <p:nvPr/>
        </p:nvSpPr>
        <p:spPr>
          <a:xfrm>
            <a:off x="762000" y="4434090"/>
            <a:ext cx="990600" cy="533400"/>
          </a:xfrm>
          <a:prstGeom prst="trapezoid">
            <a:avLst/>
          </a:prstGeom>
          <a:solidFill>
            <a:schemeClr val="accent5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Item 5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4" name="Trapezoid 33"/>
          <p:cNvSpPr/>
          <p:nvPr/>
        </p:nvSpPr>
        <p:spPr>
          <a:xfrm>
            <a:off x="762000" y="5150370"/>
            <a:ext cx="990600" cy="533400"/>
          </a:xfrm>
          <a:prstGeom prst="trapezoid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Item 6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62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sz="3600" dirty="0"/>
              <a:t>Data Analysis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3600" dirty="0"/>
              <a:t>for Program Planning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600" dirty="0" smtClean="0"/>
              <a:t>The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3600" dirty="0" smtClean="0"/>
              <a:t>Principal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3600" dirty="0" smtClean="0"/>
              <a:t>and </a:t>
            </a:r>
            <a:r>
              <a:rPr lang="en-US" sz="3600" dirty="0"/>
              <a:t>BT </a:t>
            </a:r>
            <a:endParaRPr lang="en-US" sz="3600" dirty="0" smtClean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3600" dirty="0" smtClean="0"/>
              <a:t>Support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half" idx="14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600" dirty="0" smtClean="0"/>
              <a:t>LEA </a:t>
            </a:r>
            <a:r>
              <a:rPr lang="en-US" sz="3600" dirty="0"/>
              <a:t>Best </a:t>
            </a:r>
            <a:endParaRPr lang="en-US" sz="3600" dirty="0" smtClean="0"/>
          </a:p>
          <a:p>
            <a:pPr marL="0" indent="0" algn="ctr">
              <a:lnSpc>
                <a:spcPct val="100000"/>
              </a:lnSpc>
              <a:buNone/>
            </a:pPr>
            <a:r>
              <a:rPr lang="en-US" sz="3600" dirty="0" smtClean="0"/>
              <a:t>Practices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Year </a:t>
            </a:r>
            <a:r>
              <a:rPr lang="en-US" dirty="0" smtClean="0">
                <a:hlinkClick r:id="rId3"/>
              </a:rPr>
              <a:t>Projects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1" name="Right Arrow 20"/>
          <p:cNvSpPr/>
          <p:nvPr/>
        </p:nvSpPr>
        <p:spPr>
          <a:xfrm>
            <a:off x="2819400" y="1934065"/>
            <a:ext cx="762000" cy="609600"/>
          </a:xfrm>
          <a:prstGeom prst="rightArrow">
            <a:avLst>
              <a:gd name="adj1" fmla="val 25410"/>
              <a:gd name="adj2" fmla="val 5000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5601092" y="1905000"/>
            <a:ext cx="762000" cy="609600"/>
          </a:xfrm>
          <a:prstGeom prst="rightArrow">
            <a:avLst>
              <a:gd name="adj1" fmla="val 25410"/>
              <a:gd name="adj2" fmla="val 50000"/>
            </a:avLst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Content Placeholder 17" descr="single_piece.png"/>
          <p:cNvPicPr>
            <a:picLocks noGrp="1" noChangeAspect="1"/>
          </p:cNvPicPr>
          <p:nvPr>
            <p:ph sz="half" idx="15"/>
          </p:nvPr>
        </p:nvPicPr>
        <p:blipFill>
          <a:blip r:embed="rId4" cstate="print"/>
          <a:stretch>
            <a:fillRect/>
          </a:stretch>
        </p:blipFill>
        <p:spPr>
          <a:xfrm rot="8115262">
            <a:off x="1104692" y="1493838"/>
            <a:ext cx="1580193" cy="1477962"/>
          </a:xfrm>
        </p:spPr>
      </p:pic>
      <p:pic>
        <p:nvPicPr>
          <p:cNvPr id="20" name="Content Placeholder 19" descr="single_piece.png"/>
          <p:cNvPicPr>
            <a:picLocks noGrp="1" noChangeAspect="1"/>
          </p:cNvPicPr>
          <p:nvPr>
            <p:ph sz="half" idx="16"/>
          </p:nvPr>
        </p:nvPicPr>
        <p:blipFill>
          <a:blip r:embed="rId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8097352">
            <a:off x="3834789" y="1493838"/>
            <a:ext cx="1580193" cy="1477962"/>
          </a:xfrm>
        </p:spPr>
      </p:pic>
      <p:pic>
        <p:nvPicPr>
          <p:cNvPr id="22" name="Content Placeholder 21" descr="single_piece.png"/>
          <p:cNvPicPr>
            <a:picLocks noGrp="1" noChangeAspect="1"/>
          </p:cNvPicPr>
          <p:nvPr>
            <p:ph sz="half" idx="17"/>
          </p:nvPr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8182237">
            <a:off x="6671170" y="1493838"/>
            <a:ext cx="1580193" cy="1477962"/>
          </a:xfrm>
        </p:spPr>
      </p:pic>
    </p:spTree>
    <p:extLst>
      <p:ext uri="{BB962C8B-B14F-4D97-AF65-F5344CB8AC3E}">
        <p14:creationId xmlns:p14="http://schemas.microsoft.com/office/powerpoint/2010/main" val="358746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3048001"/>
            <a:ext cx="8077200" cy="1523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5"/>
          </p:nvPr>
        </p:nvSpPr>
        <p:spPr>
          <a:xfrm>
            <a:off x="457200" y="1493837"/>
            <a:ext cx="8077200" cy="147796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TWC Collaborative Results</a:t>
            </a:r>
            <a:endParaRPr lang="en-US" dirty="0" smtClean="0"/>
          </a:p>
          <a:p>
            <a:r>
              <a:rPr lang="en-US" dirty="0">
                <a:hlinkClick r:id="rId3"/>
              </a:rPr>
              <a:t>TWC Collaborative </a:t>
            </a:r>
            <a:r>
              <a:rPr lang="en-US" dirty="0" smtClean="0">
                <a:hlinkClick r:id="rId3"/>
              </a:rPr>
              <a:t>New Teacher Results</a:t>
            </a:r>
            <a:endParaRPr lang="en-US" dirty="0" smtClean="0"/>
          </a:p>
          <a:p>
            <a:r>
              <a:rPr lang="en-US" dirty="0" smtClean="0"/>
              <a:t>Teacher Turnover Collaborative</a:t>
            </a:r>
          </a:p>
          <a:p>
            <a:pPr lvl="1"/>
            <a:r>
              <a:rPr lang="en-US" sz="1800" dirty="0" smtClean="0">
                <a:hlinkClick r:id="rId4"/>
              </a:rPr>
              <a:t>2012-13</a:t>
            </a:r>
            <a:endParaRPr lang="en-US" sz="1800" dirty="0" smtClean="0"/>
          </a:p>
          <a:p>
            <a:pPr lvl="1"/>
            <a:r>
              <a:rPr lang="en-US" sz="1800" dirty="0" smtClean="0">
                <a:hlinkClick r:id="rId5"/>
              </a:rPr>
              <a:t>2013-14</a:t>
            </a:r>
            <a:endParaRPr lang="en-US" sz="1800" dirty="0" smtClean="0"/>
          </a:p>
          <a:p>
            <a:pPr lvl="1"/>
            <a:r>
              <a:rPr lang="en-US" sz="1800" dirty="0" smtClean="0">
                <a:hlinkClick r:id="rId6"/>
              </a:rPr>
              <a:t>Comparison</a:t>
            </a:r>
            <a:endParaRPr lang="en-US" sz="1800" dirty="0" smtClean="0"/>
          </a:p>
          <a:p>
            <a:r>
              <a:rPr lang="en-US" dirty="0"/>
              <a:t>Beginning Teacher </a:t>
            </a:r>
            <a:r>
              <a:rPr lang="en-US" dirty="0" smtClean="0"/>
              <a:t>Support</a:t>
            </a:r>
            <a:endParaRPr lang="en-US" dirty="0" smtClean="0">
              <a:hlinkClick r:id="rId7"/>
            </a:endParaRPr>
          </a:p>
          <a:p>
            <a:pPr lvl="1"/>
            <a:r>
              <a:rPr lang="en-US" sz="1800" dirty="0">
                <a:hlinkClick r:id="rId8"/>
              </a:rPr>
              <a:t>Survey</a:t>
            </a:r>
            <a:endParaRPr lang="en-US" sz="1800" dirty="0"/>
          </a:p>
          <a:p>
            <a:pPr lvl="1"/>
            <a:r>
              <a:rPr lang="en-US" sz="1800" dirty="0" smtClean="0">
                <a:hlinkClick r:id="rId7"/>
              </a:rPr>
              <a:t>Results</a:t>
            </a:r>
            <a:endParaRPr lang="en-US" sz="1800" dirty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Collaborative Data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2971800" y="1676400"/>
            <a:ext cx="5715000" cy="1904999"/>
          </a:xfrm>
        </p:spPr>
        <p:txBody>
          <a:bodyPr>
            <a:normAutofit/>
          </a:bodyPr>
          <a:lstStyle/>
          <a:p>
            <a:r>
              <a:rPr lang="en-US" sz="3600" dirty="0"/>
              <a:t>We need your continued </a:t>
            </a:r>
            <a:r>
              <a:rPr lang="en-US" sz="3600" dirty="0" smtClean="0"/>
              <a:t>support</a:t>
            </a:r>
          </a:p>
          <a:p>
            <a:pPr lvl="2"/>
            <a:endParaRPr lang="en-US" dirty="0" smtClean="0"/>
          </a:p>
        </p:txBody>
      </p:sp>
      <p:sp>
        <p:nvSpPr>
          <p:cNvPr id="31" name="Content Placeholder 30"/>
          <p:cNvSpPr>
            <a:spLocks noGrp="1"/>
          </p:cNvSpPr>
          <p:nvPr>
            <p:ph sz="half" idx="15"/>
          </p:nvPr>
        </p:nvSpPr>
        <p:spPr>
          <a:xfrm>
            <a:off x="2971800" y="3638070"/>
            <a:ext cx="4572000" cy="2057400"/>
          </a:xfrm>
        </p:spPr>
        <p:txBody>
          <a:bodyPr>
            <a:normAutofit/>
          </a:bodyPr>
          <a:lstStyle/>
          <a:p>
            <a:r>
              <a:rPr lang="en-US" sz="3900" dirty="0"/>
              <a:t>How can we better support you?</a:t>
            </a:r>
            <a:endParaRPr lang="en-US" sz="3900" dirty="0" smtClean="0"/>
          </a:p>
          <a:p>
            <a:pPr lvl="2"/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Moving Forward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" name="Content Placeholder 12" descr="single_piece.png"/>
          <p:cNvPicPr>
            <a:picLocks noGrp="1" noChangeAspect="1"/>
          </p:cNvPicPr>
          <p:nvPr>
            <p:ph sz="half" idx="1"/>
          </p:nvPr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8445" y="1524000"/>
            <a:ext cx="2199710" cy="2057400"/>
          </a:xfrm>
        </p:spPr>
      </p:pic>
      <p:pic>
        <p:nvPicPr>
          <p:cNvPr id="14" name="Content Placeholder 13" descr="single_piece.png"/>
          <p:cNvPicPr>
            <a:picLocks noGrp="1" noChangeAspect="1"/>
          </p:cNvPicPr>
          <p:nvPr>
            <p:ph sz="half" idx="14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8445" y="3638550"/>
            <a:ext cx="2199710" cy="2057400"/>
          </a:xfrm>
        </p:spPr>
      </p:pic>
    </p:spTree>
    <p:extLst>
      <p:ext uri="{BB962C8B-B14F-4D97-AF65-F5344CB8AC3E}">
        <p14:creationId xmlns:p14="http://schemas.microsoft.com/office/powerpoint/2010/main" val="246113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533400" y="914400"/>
            <a:ext cx="8251200" cy="1905000"/>
          </a:xfrm>
        </p:spPr>
        <p:txBody>
          <a:bodyPr>
            <a:noAutofit/>
          </a:bodyPr>
          <a:lstStyle/>
          <a:p>
            <a:r>
              <a:rPr lang="en-US" sz="4800" dirty="0" smtClean="0"/>
              <a:t>  “</a:t>
            </a:r>
            <a:r>
              <a:rPr lang="en-US" sz="4800" dirty="0"/>
              <a:t>Never doubt that a small group of committed people can change the world.  Indeed, it is the only thing that ever has</a:t>
            </a:r>
            <a:r>
              <a:rPr lang="en-US" sz="4800" dirty="0" smtClean="0"/>
              <a:t>.”</a:t>
            </a:r>
          </a:p>
          <a:p>
            <a:r>
              <a:rPr lang="en-US" sz="4800" dirty="0" smtClean="0"/>
              <a:t>   - Margaret Mead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16543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369" y="960438"/>
            <a:ext cx="5867400" cy="4373562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9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267200"/>
            <a:ext cx="5486400" cy="1219200"/>
          </a:xfrm>
        </p:spPr>
        <p:txBody>
          <a:bodyPr/>
          <a:lstStyle/>
          <a:p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You are an important piece to the puzzle.</a:t>
            </a:r>
            <a:b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Thank you for all your support!</a:t>
            </a:r>
            <a:b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-- The Collaborative</a:t>
            </a:r>
            <a:endParaRPr lang="en-US" sz="24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Placeholder 7" descr="puzzle_piece_stickfigures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4074" b="4074"/>
          <a:stretch>
            <a:fillRect/>
          </a:stretch>
        </p:blipFill>
        <p:spPr>
          <a:xfrm>
            <a:off x="1143000" y="533400"/>
            <a:ext cx="6858000" cy="3543300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9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M_piece_of_the_puzzle">
  <a:themeElements>
    <a:clrScheme name="Custom 61">
      <a:dk1>
        <a:sysClr val="windowText" lastClr="000000"/>
      </a:dk1>
      <a:lt1>
        <a:sysClr val="window" lastClr="FFFFFF"/>
      </a:lt1>
      <a:dk2>
        <a:srgbClr val="191C3B"/>
      </a:dk2>
      <a:lt2>
        <a:srgbClr val="CACDE8"/>
      </a:lt2>
      <a:accent1>
        <a:srgbClr val="3D426B"/>
      </a:accent1>
      <a:accent2>
        <a:srgbClr val="626AA6"/>
      </a:accent2>
      <a:accent3>
        <a:srgbClr val="A5AACB"/>
      </a:accent3>
      <a:accent4>
        <a:srgbClr val="A3C8CD"/>
      </a:accent4>
      <a:accent5>
        <a:srgbClr val="6DA7AF"/>
      </a:accent5>
      <a:accent6>
        <a:srgbClr val="396369"/>
      </a:accent6>
      <a:hlink>
        <a:srgbClr val="CACDE8"/>
      </a:hlink>
      <a:folHlink>
        <a:srgbClr val="CACDE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Perpetua" pitchFamily="18" charset="0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139575D-AF1F-43BF-910C-F7C64E8E534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PM_piece_of_the_puzzle</Template>
  <TotalTime>317</TotalTime>
  <Words>160</Words>
  <Application>Microsoft Office PowerPoint</Application>
  <PresentationFormat>On-screen Show (4:3)</PresentationFormat>
  <Paragraphs>45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Segoe UI</vt:lpstr>
      <vt:lpstr>Perpetua</vt:lpstr>
      <vt:lpstr>PM_piece_of_the_puzzle</vt:lpstr>
      <vt:lpstr>Superintendent Update</vt:lpstr>
      <vt:lpstr>Collaborative Highlights over the Years</vt:lpstr>
      <vt:lpstr>Current Year Projects</vt:lpstr>
      <vt:lpstr>Collaborative Data</vt:lpstr>
      <vt:lpstr>Moving Forward</vt:lpstr>
      <vt:lpstr>PowerPoint Presentation</vt:lpstr>
      <vt:lpstr>PowerPoint Presentation</vt:lpstr>
      <vt:lpstr>You are an important piece to the puzzle. Thank you for all your support! -- The Collaborative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Piece of the Puzzle</dc:title>
  <dc:creator>ralph</dc:creator>
  <cp:lastModifiedBy>ralph</cp:lastModifiedBy>
  <cp:revision>40</cp:revision>
  <cp:lastPrinted>2013-11-17T01:33:39Z</cp:lastPrinted>
  <dcterms:created xsi:type="dcterms:W3CDTF">2013-11-17T00:12:19Z</dcterms:created>
  <dcterms:modified xsi:type="dcterms:W3CDTF">2014-12-12T01:00:59Z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TC018572729991</vt:lpwstr>
  </property>
</Properties>
</file>